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sldIdLst>
    <p:sldId id="259" r:id="rId2"/>
    <p:sldId id="261" r:id="rId3"/>
    <p:sldId id="264" r:id="rId4"/>
    <p:sldId id="263" r:id="rId5"/>
    <p:sldId id="260" r:id="rId6"/>
    <p:sldId id="262" r:id="rId7"/>
    <p:sldId id="256" r:id="rId8"/>
    <p:sldId id="257" r:id="rId9"/>
    <p:sldId id="258" r:id="rId10"/>
    <p:sldId id="266" r:id="rId11"/>
    <p:sldId id="271" r:id="rId12"/>
    <p:sldId id="265" r:id="rId13"/>
    <p:sldId id="273" r:id="rId14"/>
    <p:sldId id="276" r:id="rId15"/>
    <p:sldId id="277" r:id="rId16"/>
    <p:sldId id="278" r:id="rId17"/>
    <p:sldId id="286" r:id="rId18"/>
    <p:sldId id="287" r:id="rId19"/>
    <p:sldId id="284" r:id="rId20"/>
    <p:sldId id="279" r:id="rId21"/>
    <p:sldId id="282" r:id="rId22"/>
    <p:sldId id="280" r:id="rId23"/>
    <p:sldId id="28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6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9DE0-7479-4A03-85AB-E6DD598946A9}" type="datetimeFigureOut">
              <a:rPr lang="en-IN" smtClean="0"/>
              <a:t>14-08-2018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17DF-E4CB-4AE5-9384-CE8D9697FA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4115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9DE0-7479-4A03-85AB-E6DD598946A9}" type="datetimeFigureOut">
              <a:rPr lang="en-IN" smtClean="0"/>
              <a:t>14-08-2018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17DF-E4CB-4AE5-9384-CE8D9697FA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0168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9DE0-7479-4A03-85AB-E6DD598946A9}" type="datetimeFigureOut">
              <a:rPr lang="en-IN" smtClean="0"/>
              <a:t>14-08-2018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17DF-E4CB-4AE5-9384-CE8D9697FA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567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9DE0-7479-4A03-85AB-E6DD598946A9}" type="datetimeFigureOut">
              <a:rPr lang="en-IN" smtClean="0"/>
              <a:t>14-08-2018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17DF-E4CB-4AE5-9384-CE8D9697FA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8405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9DE0-7479-4A03-85AB-E6DD598946A9}" type="datetimeFigureOut">
              <a:rPr lang="en-IN" smtClean="0"/>
              <a:t>14-08-2018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17DF-E4CB-4AE5-9384-CE8D9697FA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0384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9DE0-7479-4A03-85AB-E6DD598946A9}" type="datetimeFigureOut">
              <a:rPr lang="en-IN" smtClean="0"/>
              <a:t>14-08-2018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17DF-E4CB-4AE5-9384-CE8D9697FA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6832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9DE0-7479-4A03-85AB-E6DD598946A9}" type="datetimeFigureOut">
              <a:rPr lang="en-IN" smtClean="0"/>
              <a:t>14-08-2018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17DF-E4CB-4AE5-9384-CE8D9697FA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4030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9DE0-7479-4A03-85AB-E6DD598946A9}" type="datetimeFigureOut">
              <a:rPr lang="en-IN" smtClean="0"/>
              <a:t>14-08-2018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17DF-E4CB-4AE5-9384-CE8D9697FA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1259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9DE0-7479-4A03-85AB-E6DD598946A9}" type="datetimeFigureOut">
              <a:rPr lang="en-IN" smtClean="0"/>
              <a:t>14-08-2018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17DF-E4CB-4AE5-9384-CE8D9697FA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0965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9DE0-7479-4A03-85AB-E6DD598946A9}" type="datetimeFigureOut">
              <a:rPr lang="en-IN" smtClean="0"/>
              <a:t>14-08-2018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17DF-E4CB-4AE5-9384-CE8D9697FA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5675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9DE0-7479-4A03-85AB-E6DD598946A9}" type="datetimeFigureOut">
              <a:rPr lang="en-IN" smtClean="0"/>
              <a:t>14-08-2018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17DF-E4CB-4AE5-9384-CE8D9697FA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4430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69DE0-7479-4A03-85AB-E6DD598946A9}" type="datetimeFigureOut">
              <a:rPr lang="en-IN" smtClean="0"/>
              <a:t>14-08-2018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F17DF-E4CB-4AE5-9384-CE8D9697FA7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4434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09242" y="138545"/>
            <a:ext cx="5599610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</a:rPr>
              <a:t>Nicolaus Copernicus  </a:t>
            </a:r>
            <a:endParaRPr lang="en-IN" sz="4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rrington" panose="04040505050A02020702" pitchFamily="82" charset="0"/>
            </a:endParaRPr>
          </a:p>
          <a:p>
            <a:pPr algn="ctr"/>
            <a:r>
              <a:rPr lang="en-IN" sz="2400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19</a:t>
            </a:r>
            <a:r>
              <a:rPr lang="en-IN" sz="2400" baseline="30000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th</a:t>
            </a:r>
            <a:r>
              <a:rPr lang="en-IN" sz="2400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 Feb 1473 – 24</a:t>
            </a:r>
            <a:r>
              <a:rPr lang="en-IN" sz="2400" baseline="30000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th</a:t>
            </a:r>
            <a:r>
              <a:rPr lang="en-IN" sz="2400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 May-1543</a:t>
            </a:r>
            <a:endParaRPr lang="en-IN" sz="2400" dirty="0">
              <a:solidFill>
                <a:srgbClr val="C0000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527" y="1277318"/>
            <a:ext cx="702425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2800" dirty="0" smtClean="0">
                <a:latin typeface="Comic Sans MS" panose="030F0702030302020204" pitchFamily="66" charset="0"/>
              </a:rPr>
              <a:t>Renaissance era </a:t>
            </a:r>
            <a:r>
              <a:rPr lang="en-IN" sz="2800" u="sng" dirty="0" smtClean="0">
                <a:latin typeface="Comic Sans MS" panose="030F0702030302020204" pitchFamily="66" charset="0"/>
              </a:rPr>
              <a:t>Mathematician and Astronomer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2800" dirty="0" smtClean="0">
                <a:latin typeface="Comic Sans MS" panose="030F0702030302020204" pitchFamily="66" charset="0"/>
              </a:rPr>
              <a:t>Early life 19</a:t>
            </a:r>
            <a:r>
              <a:rPr lang="en-IN" sz="2800" baseline="30000" dirty="0" smtClean="0">
                <a:latin typeface="Comic Sans MS" panose="030F0702030302020204" pitchFamily="66" charset="0"/>
              </a:rPr>
              <a:t>th</a:t>
            </a:r>
            <a:r>
              <a:rPr lang="en-IN" sz="2800" dirty="0" smtClean="0">
                <a:latin typeface="Comic Sans MS" panose="030F0702030302020204" pitchFamily="66" charset="0"/>
              </a:rPr>
              <a:t> Feb. 1473 in Torun city in Poland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2800" dirty="0" smtClean="0">
                <a:latin typeface="Comic Sans MS" panose="030F0702030302020204" pitchFamily="66" charset="0"/>
              </a:rPr>
              <a:t>Father Nicolaus was merchant of </a:t>
            </a:r>
            <a:r>
              <a:rPr lang="en-IN" sz="2800" dirty="0" err="1" smtClean="0">
                <a:latin typeface="Comic Sans MS" panose="030F0702030302020204" pitchFamily="66" charset="0"/>
              </a:rPr>
              <a:t>Crasow</a:t>
            </a:r>
            <a:r>
              <a:rPr lang="en-IN" sz="2800" dirty="0" smtClean="0">
                <a:latin typeface="Comic Sans MS" panose="030F0702030302020204" pitchFamily="66" charset="0"/>
              </a:rPr>
              <a:t> and migrated to </a:t>
            </a:r>
            <a:r>
              <a:rPr lang="en-IN" sz="2800" dirty="0" err="1" smtClean="0">
                <a:latin typeface="Comic Sans MS" panose="030F0702030302020204" pitchFamily="66" charset="0"/>
              </a:rPr>
              <a:t>Torum</a:t>
            </a:r>
            <a:r>
              <a:rPr lang="en-IN" sz="2800" dirty="0" smtClean="0">
                <a:latin typeface="Comic Sans MS" panose="030F0702030302020204" pitchFamily="66" charset="0"/>
              </a:rPr>
              <a:t>. his mother Barbara </a:t>
            </a:r>
            <a:r>
              <a:rPr lang="en-IN" sz="2800" dirty="0" err="1" smtClean="0">
                <a:latin typeface="Comic Sans MS" panose="030F0702030302020204" pitchFamily="66" charset="0"/>
              </a:rPr>
              <a:t>Watzenrode</a:t>
            </a:r>
            <a:r>
              <a:rPr lang="en-IN" sz="2800" dirty="0" smtClean="0">
                <a:latin typeface="Comic Sans MS" panose="030F0702030302020204" pitchFamily="66" charset="0"/>
              </a:rPr>
              <a:t> from Germany.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2800" dirty="0" smtClean="0">
                <a:latin typeface="Comic Sans MS" panose="030F0702030302020204" pitchFamily="66" charset="0"/>
              </a:rPr>
              <a:t>When he was in ten years old he lost his parents.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2800" dirty="0" smtClean="0">
                <a:latin typeface="Comic Sans MS" panose="030F0702030302020204" pitchFamily="66" charset="0"/>
              </a:rPr>
              <a:t>he got his education with the support of </a:t>
            </a:r>
            <a:r>
              <a:rPr lang="en-IN" sz="2800" u="sng" dirty="0" smtClean="0">
                <a:latin typeface="Comic Sans MS" panose="030F0702030302020204" pitchFamily="66" charset="0"/>
              </a:rPr>
              <a:t>his uncle Lucas </a:t>
            </a:r>
            <a:r>
              <a:rPr lang="en-IN" sz="2800" u="sng" dirty="0" err="1" smtClean="0">
                <a:latin typeface="Comic Sans MS" panose="030F0702030302020204" pitchFamily="66" charset="0"/>
              </a:rPr>
              <a:t>Watzelrode</a:t>
            </a:r>
            <a:endParaRPr lang="en-IN" sz="2800" u="sng" dirty="0">
              <a:latin typeface="Comic Sans MS" panose="030F0702030302020204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852" y="1277318"/>
            <a:ext cx="4156364" cy="48437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82174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1975" y="1451495"/>
            <a:ext cx="1185949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SzPct val="71000"/>
              <a:buFont typeface="Wingdings" panose="05000000000000000000" pitchFamily="2" charset="2"/>
              <a:buChar char="Ø"/>
            </a:pP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German Astronomer</a:t>
            </a:r>
          </a:p>
          <a:p>
            <a:pPr marL="571500" indent="-571500">
              <a:buSzPct val="71000"/>
              <a:buFont typeface="Wingdings" panose="05000000000000000000" pitchFamily="2" charset="2"/>
              <a:buChar char="Ø"/>
            </a:pP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Mathematics professor in Austria (Graz)</a:t>
            </a:r>
          </a:p>
          <a:p>
            <a:pPr marL="571500" indent="-571500">
              <a:buSzPct val="71000"/>
              <a:buFont typeface="Wingdings" panose="05000000000000000000" pitchFamily="2" charset="2"/>
              <a:buChar char="Ø"/>
            </a:pP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astrologer</a:t>
            </a:r>
            <a:endParaRPr lang="en-IN" sz="36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571500" indent="-571500">
              <a:buSzPct val="71000"/>
              <a:buFont typeface="Wingdings" panose="05000000000000000000" pitchFamily="2" charset="2"/>
              <a:buChar char="Ø"/>
            </a:pP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born 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on </a:t>
            </a: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December 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27, 1571 at Weil in </a:t>
            </a:r>
            <a:r>
              <a:rPr lang="en-IN" sz="36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Wurttenberg</a:t>
            </a: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, Germany.</a:t>
            </a:r>
            <a:endParaRPr lang="en-IN" sz="36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571500" indent="-571500">
              <a:buSzPct val="71000"/>
              <a:buFont typeface="Wingdings" panose="05000000000000000000" pitchFamily="2" charset="2"/>
              <a:buChar char="Ø"/>
            </a:pP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father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, Heinrich was a officer in the Duke of </a:t>
            </a:r>
            <a:r>
              <a:rPr lang="en-IN" sz="36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Wurttenberg's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 army.</a:t>
            </a:r>
          </a:p>
          <a:p>
            <a:pPr marL="571500" indent="-571500">
              <a:buSzPct val="71000"/>
              <a:buFont typeface="Wingdings" panose="05000000000000000000" pitchFamily="2" charset="2"/>
              <a:buChar char="Ø"/>
            </a:pP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his mother Catherine came from a noble </a:t>
            </a: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family</a:t>
            </a:r>
            <a:endParaRPr lang="en-IN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23707" y="140915"/>
            <a:ext cx="489749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4800" dirty="0">
                <a:solidFill>
                  <a:srgbClr val="C00000"/>
                </a:solidFill>
                <a:latin typeface="Comic Sans MS" panose="030F0702030302020204" pitchFamily="66" charset="0"/>
              </a:rPr>
              <a:t>Johannes </a:t>
            </a:r>
            <a:r>
              <a:rPr lang="en-IN" sz="4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Kepler</a:t>
            </a:r>
          </a:p>
          <a:p>
            <a:pPr algn="ctr"/>
            <a:r>
              <a:rPr lang="en-IN" sz="48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IN" sz="2800" dirty="0">
                <a:solidFill>
                  <a:srgbClr val="C00000"/>
                </a:solidFill>
                <a:latin typeface="Comic Sans MS" panose="030F0702030302020204" pitchFamily="66" charset="0"/>
              </a:rPr>
              <a:t>1571 - 1630 </a:t>
            </a:r>
            <a:endParaRPr lang="en-IN" sz="36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875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" y="96982"/>
            <a:ext cx="11887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Education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in </a:t>
            </a:r>
            <a:r>
              <a:rPr lang="en-IN" sz="3200" dirty="0">
                <a:solidFill>
                  <a:srgbClr val="002060"/>
                </a:solidFill>
                <a:latin typeface="Comic Sans MS" panose="030F0702030302020204" pitchFamily="66" charset="0"/>
              </a:rPr>
              <a:t>1588 he obtained his bachelor degree from University of Tubingen.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3200" dirty="0">
                <a:solidFill>
                  <a:srgbClr val="002060"/>
                </a:solidFill>
                <a:latin typeface="Comic Sans MS" panose="030F0702030302020204" pitchFamily="66" charset="0"/>
              </a:rPr>
              <a:t>after his studies, he appointed as Mathematician and Astronomer in the School at Graz in Southern Austria</a:t>
            </a:r>
            <a:r>
              <a:rPr lang="en-IN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  <a:p>
            <a:r>
              <a:rPr lang="en-IN" sz="32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Major Work</a:t>
            </a:r>
          </a:p>
          <a:p>
            <a:pPr marL="457200" indent="-457200">
              <a:buSzPct val="70000"/>
              <a:buFont typeface="Wingdings" panose="05000000000000000000" pitchFamily="2" charset="2"/>
              <a:buChar char="ü"/>
            </a:pPr>
            <a:r>
              <a:rPr lang="en-IN" sz="3200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'</a:t>
            </a:r>
            <a:r>
              <a:rPr lang="en-IN" sz="3200" i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Mysterium</a:t>
            </a:r>
            <a:r>
              <a:rPr lang="en-IN" sz="3200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IN" sz="3200" i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Cosmographicum</a:t>
            </a:r>
            <a:r>
              <a:rPr lang="en-IN" sz="3200" dirty="0">
                <a:solidFill>
                  <a:srgbClr val="002060"/>
                </a:solidFill>
                <a:latin typeface="Comic Sans MS" panose="030F0702030302020204" pitchFamily="66" charset="0"/>
              </a:rPr>
              <a:t>' It is an astronomy book which published at Tubingen in 1596</a:t>
            </a:r>
            <a:r>
              <a:rPr lang="en-IN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  <a:p>
            <a:pPr marL="457200" indent="-457200">
              <a:buSzPct val="70000"/>
              <a:buFont typeface="Wingdings" panose="05000000000000000000" pitchFamily="2" charset="2"/>
              <a:buChar char="ü"/>
            </a:pPr>
            <a:r>
              <a:rPr lang="en-IN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IN" sz="3200" dirty="0">
                <a:solidFill>
                  <a:srgbClr val="002060"/>
                </a:solidFill>
                <a:latin typeface="Comic Sans MS" panose="030F0702030302020204" pitchFamily="66" charset="0"/>
              </a:rPr>
              <a:t>He was an assistant of </a:t>
            </a:r>
            <a:r>
              <a:rPr lang="en-IN" sz="32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Tycho</a:t>
            </a:r>
            <a:r>
              <a:rPr lang="en-IN" sz="3200" dirty="0">
                <a:solidFill>
                  <a:srgbClr val="002060"/>
                </a:solidFill>
                <a:latin typeface="Comic Sans MS" panose="030F0702030302020204" pitchFamily="66" charset="0"/>
              </a:rPr>
              <a:t> Brahe when he was in Prague.</a:t>
            </a:r>
          </a:p>
          <a:p>
            <a:pPr marL="457200" indent="-457200">
              <a:buSzPct val="70000"/>
              <a:buFont typeface="Wingdings" panose="05000000000000000000" pitchFamily="2" charset="2"/>
              <a:buChar char="ü"/>
            </a:pPr>
            <a:r>
              <a:rPr lang="en-IN" sz="3200" dirty="0">
                <a:solidFill>
                  <a:srgbClr val="002060"/>
                </a:solidFill>
                <a:latin typeface="Comic Sans MS" panose="030F0702030302020204" pitchFamily="66" charset="0"/>
              </a:rPr>
              <a:t>after the death of </a:t>
            </a:r>
            <a:r>
              <a:rPr lang="en-IN" sz="32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Tycho</a:t>
            </a:r>
            <a:r>
              <a:rPr lang="en-IN" sz="3200" dirty="0">
                <a:solidFill>
                  <a:srgbClr val="002060"/>
                </a:solidFill>
                <a:latin typeface="Comic Sans MS" panose="030F0702030302020204" pitchFamily="66" charset="0"/>
              </a:rPr>
              <a:t>, he carried his research work.</a:t>
            </a:r>
          </a:p>
          <a:p>
            <a:pPr marL="457200" indent="-457200">
              <a:buSzPct val="70000"/>
              <a:buFont typeface="Wingdings" panose="05000000000000000000" pitchFamily="2" charset="2"/>
              <a:buChar char="ü"/>
            </a:pPr>
            <a:r>
              <a:rPr lang="en-IN" sz="3200" dirty="0">
                <a:solidFill>
                  <a:srgbClr val="002060"/>
                </a:solidFill>
                <a:latin typeface="Comic Sans MS" panose="030F0702030302020204" pitchFamily="66" charset="0"/>
              </a:rPr>
              <a:t>Tyco Brahe's catalogue of stars was increased from 777 to 1000 by Kepler</a:t>
            </a:r>
            <a:r>
              <a:rPr lang="en-IN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endParaRPr lang="en-IN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937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6378" y="0"/>
            <a:ext cx="1181654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1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Law of Planetary </a:t>
            </a:r>
            <a:r>
              <a:rPr lang="en-IN" sz="3100" b="1" dirty="0">
                <a:solidFill>
                  <a:srgbClr val="00B0F0"/>
                </a:solidFill>
                <a:latin typeface="Comic Sans MS" panose="030F0702030302020204" pitchFamily="66" charset="0"/>
              </a:rPr>
              <a:t>M</a:t>
            </a:r>
            <a:r>
              <a:rPr lang="en-IN" sz="31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otion:</a:t>
            </a:r>
          </a:p>
          <a:p>
            <a:r>
              <a:rPr lang="en-IN" sz="31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The </a:t>
            </a:r>
            <a:r>
              <a:rPr lang="en-IN" sz="3100" dirty="0">
                <a:solidFill>
                  <a:srgbClr val="C00000"/>
                </a:solidFill>
                <a:latin typeface="Comic Sans MS" panose="030F0702030302020204" pitchFamily="66" charset="0"/>
              </a:rPr>
              <a:t>Law of Ellipses(1609</a:t>
            </a:r>
            <a:r>
              <a:rPr lang="en-IN" sz="31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)</a:t>
            </a:r>
            <a:endParaRPr lang="en-IN" sz="31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IN" sz="3100" dirty="0">
                <a:solidFill>
                  <a:srgbClr val="002060"/>
                </a:solidFill>
                <a:latin typeface="Comic Sans MS" panose="030F0702030302020204" pitchFamily="66" charset="0"/>
              </a:rPr>
              <a:t>"every planet has an elliptical orbit with sun precisely at one </a:t>
            </a:r>
            <a:r>
              <a:rPr lang="en-IN" sz="31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focus“</a:t>
            </a:r>
          </a:p>
          <a:p>
            <a:r>
              <a:rPr lang="en-IN" sz="3100" dirty="0">
                <a:solidFill>
                  <a:srgbClr val="C00000"/>
                </a:solidFill>
                <a:latin typeface="Comic Sans MS" panose="030F0702030302020204" pitchFamily="66" charset="0"/>
              </a:rPr>
              <a:t>The Law of Equal </a:t>
            </a:r>
            <a:r>
              <a:rPr lang="en-IN" sz="31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Areas(1609)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altLang="en-US" sz="3100" dirty="0">
                <a:solidFill>
                  <a:srgbClr val="002060"/>
                </a:solidFill>
                <a:latin typeface="Comic Sans MS" panose="030F0702030302020204" pitchFamily="66" charset="0"/>
              </a:rPr>
              <a:t>The line joining a planet to the Sun cross over equal areas in equal intervals of time</a:t>
            </a:r>
            <a:endParaRPr lang="en-IN" sz="3100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IN" sz="31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‘</a:t>
            </a:r>
            <a:r>
              <a:rPr lang="en-IN" sz="3100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The Optical Part of Astronomy</a:t>
            </a:r>
            <a:r>
              <a:rPr lang="en-IN" sz="31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’ (1604) dealt about ray of light.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IN" sz="31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He </a:t>
            </a:r>
            <a:r>
              <a:rPr lang="en-IN" sz="3100" dirty="0">
                <a:solidFill>
                  <a:srgbClr val="002060"/>
                </a:solidFill>
                <a:latin typeface="Comic Sans MS" panose="030F0702030302020204" pitchFamily="66" charset="0"/>
              </a:rPr>
              <a:t>published his </a:t>
            </a:r>
            <a:r>
              <a:rPr lang="en-IN" sz="31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findings on astronomical </a:t>
            </a:r>
            <a:r>
              <a:rPr lang="en-IN" sz="3100" dirty="0">
                <a:solidFill>
                  <a:srgbClr val="002060"/>
                </a:solidFill>
                <a:latin typeface="Comic Sans MS" panose="030F0702030302020204" pitchFamily="66" charset="0"/>
              </a:rPr>
              <a:t>research</a:t>
            </a:r>
            <a:r>
              <a:rPr lang="en-IN" sz="31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IN" sz="3100" dirty="0">
                <a:solidFill>
                  <a:srgbClr val="002060"/>
                </a:solidFill>
                <a:latin typeface="Comic Sans MS" panose="030F0702030302020204" pitchFamily="66" charset="0"/>
              </a:rPr>
              <a:t>in ‘</a:t>
            </a:r>
            <a:r>
              <a:rPr lang="en-IN" sz="3100" i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Astronomia</a:t>
            </a:r>
            <a:r>
              <a:rPr lang="en-IN" sz="3100" i="1" dirty="0">
                <a:solidFill>
                  <a:srgbClr val="002060"/>
                </a:solidFill>
                <a:latin typeface="Comic Sans MS" panose="030F0702030302020204" pitchFamily="66" charset="0"/>
              </a:rPr>
              <a:t> Nova’ </a:t>
            </a:r>
            <a:r>
              <a:rPr lang="en-IN" sz="3100" dirty="0">
                <a:solidFill>
                  <a:srgbClr val="002060"/>
                </a:solidFill>
                <a:latin typeface="Comic Sans MS" panose="030F0702030302020204" pitchFamily="66" charset="0"/>
              </a:rPr>
              <a:t>(</a:t>
            </a:r>
            <a:r>
              <a:rPr lang="en-IN" sz="3100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The </a:t>
            </a:r>
            <a:r>
              <a:rPr lang="en-IN" sz="3100" i="1" dirty="0">
                <a:solidFill>
                  <a:srgbClr val="002060"/>
                </a:solidFill>
                <a:latin typeface="Comic Sans MS" panose="030F0702030302020204" pitchFamily="66" charset="0"/>
              </a:rPr>
              <a:t>New </a:t>
            </a:r>
            <a:r>
              <a:rPr lang="en-IN" sz="3100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Astronomy) in </a:t>
            </a:r>
            <a:r>
              <a:rPr lang="en-IN" sz="31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1609  </a:t>
            </a:r>
            <a:r>
              <a:rPr lang="en-IN" sz="3100" i="1" dirty="0">
                <a:solidFill>
                  <a:srgbClr val="002060"/>
                </a:solidFill>
                <a:latin typeface="Comic Sans MS" panose="030F0702030302020204" pitchFamily="66" charset="0"/>
              </a:rPr>
              <a:t>The Harmony of the </a:t>
            </a:r>
            <a:r>
              <a:rPr lang="en-IN" sz="3100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World </a:t>
            </a:r>
            <a:r>
              <a:rPr lang="en-IN" sz="31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(1619)</a:t>
            </a:r>
            <a:endParaRPr lang="en-IN" sz="31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1246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Galile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2289" y="387927"/>
            <a:ext cx="4172060" cy="5574145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272146" y="202948"/>
            <a:ext cx="6096000" cy="124874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Galileo - </a:t>
            </a:r>
            <a:r>
              <a:rPr lang="en-IN" sz="4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Galiei</a:t>
            </a:r>
            <a:endParaRPr lang="en-IN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rrington" panose="04040505050A0202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15 </a:t>
            </a:r>
            <a:r>
              <a:rPr lang="en-IN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Feb </a:t>
            </a:r>
            <a:r>
              <a:rPr lang="en-IN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1564 - </a:t>
            </a:r>
            <a:r>
              <a:rPr lang="en-IN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8 </a:t>
            </a:r>
            <a:r>
              <a:rPr lang="en-IN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Jan 1642</a:t>
            </a:r>
            <a:endParaRPr lang="en-IN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0981" y="1453068"/>
            <a:ext cx="7130473" cy="4162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32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Italian Astronomer </a:t>
            </a:r>
            <a:r>
              <a:rPr lang="en-IN" sz="3200" b="1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IN" sz="32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Mathematician</a:t>
            </a:r>
            <a:endParaRPr lang="en-IN" sz="3200" b="1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3200" b="1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Initiated scientific revolution in Italy during 17th century.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32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‘Father </a:t>
            </a:r>
            <a:r>
              <a:rPr lang="en-IN" sz="3200" b="1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of Modern </a:t>
            </a:r>
            <a:r>
              <a:rPr lang="en-IN" sz="32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Astronomy’</a:t>
            </a:r>
            <a:endParaRPr lang="en-IN" sz="3200" b="1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32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‘Father </a:t>
            </a:r>
            <a:r>
              <a:rPr lang="en-IN" sz="3200" b="1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of Modern P</a:t>
            </a:r>
            <a:r>
              <a:rPr lang="en-IN" sz="32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hysics’</a:t>
            </a:r>
            <a:endParaRPr lang="en-IN" sz="3200" b="1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32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‘Father </a:t>
            </a:r>
            <a:r>
              <a:rPr lang="en-IN" sz="3200" b="1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lang="en-IN" sz="32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Science’</a:t>
            </a:r>
            <a:endParaRPr lang="en-IN" sz="3200" b="1" dirty="0">
              <a:solidFill>
                <a:srgbClr val="002060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666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15000" y="11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0837" y="152368"/>
            <a:ext cx="11901054" cy="6635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3600" b="1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Early </a:t>
            </a:r>
            <a:r>
              <a:rPr lang="en-IN" sz="3600" b="1" dirty="0" smtClea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Life and Education</a:t>
            </a:r>
            <a:endParaRPr lang="en-IN" sz="2800" b="1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36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Born on 15 </a:t>
            </a:r>
            <a:r>
              <a:rPr lang="en-IN" sz="3600" dirty="0" smtClean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Feb </a:t>
            </a:r>
            <a:r>
              <a:rPr lang="en-IN" sz="36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1564 in the city of Pisa in Italy.</a:t>
            </a:r>
            <a:endParaRPr lang="en-IN" sz="2800" dirty="0">
              <a:solidFill>
                <a:srgbClr val="0070C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36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His Father </a:t>
            </a:r>
            <a:r>
              <a:rPr lang="en-IN" sz="3600" dirty="0" err="1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Vincinzo</a:t>
            </a:r>
            <a:r>
              <a:rPr lang="en-IN" sz="36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Galilei, a musician.</a:t>
            </a:r>
            <a:endParaRPr lang="en-IN" sz="2800" dirty="0">
              <a:solidFill>
                <a:srgbClr val="0070C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36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Father wanted him to be a medical doctor.</a:t>
            </a:r>
            <a:endParaRPr lang="en-IN" sz="2800" dirty="0">
              <a:solidFill>
                <a:srgbClr val="0070C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36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Therefore in 1581 he send him to University of Pisa to study about Medicine. </a:t>
            </a:r>
            <a:endParaRPr lang="en-IN" sz="2800" dirty="0">
              <a:solidFill>
                <a:srgbClr val="0070C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36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But he was more interested on Mathematics and Physical sciences.</a:t>
            </a:r>
            <a:endParaRPr lang="en-IN" sz="2800" dirty="0">
              <a:solidFill>
                <a:srgbClr val="0070C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36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Due to financial difficulties, he left the university in 1585 before earning his degree.</a:t>
            </a:r>
            <a:endParaRPr lang="en-IN" sz="2800" dirty="0">
              <a:solidFill>
                <a:srgbClr val="0070C0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710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7818" y="888382"/>
            <a:ext cx="11984182" cy="4746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3300" dirty="0" smtClean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At </a:t>
            </a:r>
            <a:r>
              <a:rPr lang="en-IN" sz="33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the age of 25 he began to lecture on </a:t>
            </a:r>
            <a:r>
              <a:rPr lang="en-IN" sz="3300" dirty="0" smtClean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Mathematics </a:t>
            </a:r>
            <a:r>
              <a:rPr lang="en-IN" sz="33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at the University of </a:t>
            </a:r>
            <a:r>
              <a:rPr lang="en-IN" sz="3300" dirty="0" smtClean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Pisa in 1589.</a:t>
            </a:r>
            <a:endParaRPr lang="en-IN" sz="3300" dirty="0">
              <a:solidFill>
                <a:srgbClr val="0070C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33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He worked for 18 years as Lecturer and established himself as a Scientist and inventor.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33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he disproved </a:t>
            </a:r>
            <a:r>
              <a:rPr lang="en-IN" sz="3300" dirty="0" smtClean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Aristotle's </a:t>
            </a:r>
            <a:r>
              <a:rPr lang="en-IN" sz="33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idea that different weights fall at different times.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3300" dirty="0" smtClean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Supported </a:t>
            </a:r>
            <a:r>
              <a:rPr lang="en-IN" sz="33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the theory of </a:t>
            </a:r>
            <a:r>
              <a:rPr lang="en-IN" sz="3300" dirty="0" err="1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Copernicaus's</a:t>
            </a:r>
            <a:r>
              <a:rPr lang="en-IN" sz="33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Heliocentric </a:t>
            </a:r>
            <a:r>
              <a:rPr lang="en-IN" sz="3300" dirty="0" smtClean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Theory</a:t>
            </a:r>
            <a:endParaRPr lang="en-IN" sz="3300" dirty="0">
              <a:solidFill>
                <a:srgbClr val="0070C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368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1673" y="918449"/>
            <a:ext cx="1181792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300" dirty="0">
                <a:solidFill>
                  <a:srgbClr val="002060"/>
                </a:solidFill>
                <a:latin typeface="Comic Sans MS" panose="030F0702030302020204" pitchFamily="66" charset="0"/>
              </a:rPr>
              <a:t>He elected to the ‘Academia </a:t>
            </a:r>
            <a:r>
              <a:rPr lang="en-IN" sz="3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dei</a:t>
            </a:r>
            <a:r>
              <a:rPr lang="en-IN" sz="33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IN" sz="33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Lincei</a:t>
            </a:r>
            <a:r>
              <a:rPr lang="en-IN" sz="3300" dirty="0">
                <a:solidFill>
                  <a:srgbClr val="002060"/>
                </a:solidFill>
                <a:latin typeface="Comic Sans MS" panose="030F0702030302020204" pitchFamily="66" charset="0"/>
              </a:rPr>
              <a:t>’ the first true scientific society founded in 1603 in Rome.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His </a:t>
            </a:r>
            <a:r>
              <a:rPr lang="en-IN" sz="3300" dirty="0">
                <a:solidFill>
                  <a:srgbClr val="002060"/>
                </a:solidFill>
                <a:latin typeface="Comic Sans MS" panose="030F0702030302020204" pitchFamily="66" charset="0"/>
              </a:rPr>
              <a:t>astronomical observation work of “Starry Messenger “published in </a:t>
            </a:r>
            <a:r>
              <a:rPr lang="en-IN" sz="3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1610.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IN" sz="3300" dirty="0">
                <a:solidFill>
                  <a:srgbClr val="002060"/>
                </a:solidFill>
                <a:latin typeface="Comic Sans MS" panose="030F0702030302020204" pitchFamily="66" charset="0"/>
              </a:rPr>
              <a:t>He disproved the theories of Aristotle’s moon to be a smooth and round ball, he discovered that it was rough and uneven shape</a:t>
            </a:r>
            <a:r>
              <a:rPr lang="en-IN" sz="3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300" dirty="0">
                <a:solidFill>
                  <a:srgbClr val="002060"/>
                </a:solidFill>
                <a:latin typeface="Comic Sans MS" panose="030F0702030302020204" pitchFamily="66" charset="0"/>
              </a:rPr>
              <a:t>He was the first scientist who observed </a:t>
            </a:r>
            <a:r>
              <a:rPr lang="en-IN" sz="3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sunspots.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3300" dirty="0">
                <a:solidFill>
                  <a:srgbClr val="002060"/>
                </a:solidFill>
                <a:latin typeface="Comic Sans MS" panose="030F0702030302020204" pitchFamily="66" charset="0"/>
              </a:rPr>
              <a:t>He described an experimental method to measure the speed of light</a:t>
            </a:r>
            <a:r>
              <a:rPr lang="en-IN" sz="3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endParaRPr lang="en-IN" sz="33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3255" y="154769"/>
            <a:ext cx="95077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</a:rPr>
              <a:t>His Contribution </a:t>
            </a:r>
            <a:r>
              <a:rPr lang="en-IN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</a:rPr>
              <a:t>towards </a:t>
            </a:r>
            <a:r>
              <a:rPr lang="en-IN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</a:rPr>
              <a:t>Scientific </a:t>
            </a:r>
            <a:r>
              <a:rPr lang="en-IN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</a:rPr>
              <a:t>Knowledge</a:t>
            </a:r>
          </a:p>
        </p:txBody>
      </p:sp>
    </p:spTree>
    <p:extLst>
      <p:ext uri="{BB962C8B-B14F-4D97-AF65-F5344CB8AC3E}">
        <p14:creationId xmlns:p14="http://schemas.microsoft.com/office/powerpoint/2010/main" val="3550771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4909" y="764416"/>
            <a:ext cx="1091738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in 1610 he was the first person to observe Saturn which had the rings.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in 1610 he discovered four satellites in orbit around Jupiter.  he named Lo, Europa, </a:t>
            </a:r>
            <a:r>
              <a:rPr lang="en-IN" sz="36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Callisto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 and Ganymede.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He 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was the first to discover that the moon was rough and uneven.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in 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1632 his work </a:t>
            </a:r>
            <a:r>
              <a:rPr lang="en-IN" sz="3600" i="1" dirty="0">
                <a:solidFill>
                  <a:srgbClr val="002060"/>
                </a:solidFill>
                <a:latin typeface="Comic Sans MS" panose="030F0702030302020204" pitchFamily="66" charset="0"/>
              </a:rPr>
              <a:t>'Dialogue Concerning the Two Chief World Systems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' published. </a:t>
            </a:r>
            <a:endParaRPr lang="en-IN" sz="36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6682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4965" y="5955290"/>
            <a:ext cx="56701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 algn="r">
              <a:buFont typeface="Wingdings" panose="05000000000000000000" pitchFamily="2" charset="2"/>
              <a:buChar char="Ø"/>
            </a:pPr>
            <a:r>
              <a:rPr lang="en-IN" dirty="0">
                <a:solidFill>
                  <a:srgbClr val="002060"/>
                </a:solidFill>
                <a:latin typeface="Comic Sans MS" panose="030F0702030302020204" pitchFamily="66" charset="0"/>
              </a:rPr>
              <a:t>in 1624 he develops a first </a:t>
            </a:r>
            <a:r>
              <a:rPr lang="en-IN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known microscope</a:t>
            </a:r>
            <a:r>
              <a:rPr lang="en-IN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endParaRPr lang="en-IN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519" y="1946972"/>
            <a:ext cx="5101936" cy="3826452"/>
          </a:xfrm>
          <a:prstGeom prst="rect">
            <a:avLst/>
          </a:prstGeom>
        </p:spPr>
      </p:pic>
      <p:pic>
        <p:nvPicPr>
          <p:cNvPr id="4" name="Picture 2" descr="0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054" y="715468"/>
            <a:ext cx="3789218" cy="4962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679205" y="359693"/>
            <a:ext cx="17011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Sunspots</a:t>
            </a:r>
            <a:endParaRPr lang="en-IN" sz="2800" b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32617" y="253803"/>
            <a:ext cx="19511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Microscope</a:t>
            </a:r>
            <a:r>
              <a:rPr lang="en-IN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endParaRPr lang="en-IN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855519" y="1091777"/>
            <a:ext cx="50361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IN" b="1" dirty="0" smtClean="0">
                <a:solidFill>
                  <a:srgbClr val="002060"/>
                </a:solidFill>
              </a:rPr>
              <a:t>In </a:t>
            </a:r>
            <a:r>
              <a:rPr lang="en-IN" b="1" dirty="0">
                <a:solidFill>
                  <a:srgbClr val="002060"/>
                </a:solidFill>
              </a:rPr>
              <a:t>1612 he observed the Sun through his telescope and </a:t>
            </a:r>
            <a:r>
              <a:rPr lang="en-IN" b="1" dirty="0" smtClean="0">
                <a:solidFill>
                  <a:srgbClr val="002060"/>
                </a:solidFill>
              </a:rPr>
              <a:t>find out </a:t>
            </a:r>
            <a:r>
              <a:rPr lang="en-IN" b="1" dirty="0">
                <a:solidFill>
                  <a:srgbClr val="002060"/>
                </a:solidFill>
              </a:rPr>
              <a:t>there was sunspots.</a:t>
            </a:r>
            <a:endParaRPr lang="en-IN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9220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1782" y="810003"/>
            <a:ext cx="11526982" cy="6079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endParaRPr lang="en-IN" sz="2800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28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Jesent</a:t>
            </a:r>
            <a:r>
              <a:rPr lang="en-IN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IN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Christoph </a:t>
            </a:r>
            <a:r>
              <a:rPr lang="en-IN" sz="28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Scheiner</a:t>
            </a:r>
            <a:r>
              <a:rPr lang="en-IN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 a </a:t>
            </a:r>
            <a:r>
              <a:rPr lang="en-IN" sz="28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german</a:t>
            </a:r>
            <a:r>
              <a:rPr lang="en-IN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 scientist he argued that, Galileo’s observation mistakenly noticed that Sunspots, it supposed to be tiny planets. But Galileo refused his comment.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It led to the opposition from the side of priests and professors</a:t>
            </a:r>
            <a:r>
              <a:rPr lang="en-IN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  <a:p>
            <a:endParaRPr lang="en-IN" sz="2800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28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He received many warning and threatening letters from the Catholic Church because he opposed geocentric theory and supported Heliocentric theory.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28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hence, </a:t>
            </a:r>
            <a:r>
              <a:rPr lang="en-IN" sz="2800" dirty="0" smtClean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Galileo </a:t>
            </a:r>
            <a:r>
              <a:rPr lang="en-IN" sz="2800" dirty="0">
                <a:solidFill>
                  <a:srgbClr val="00206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was sent to prison and later on he lived under the house arrest under the care of the Arch Bishop of Siena, an old friend of Galileo.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IN" sz="2800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44381" y="366762"/>
            <a:ext cx="4282134" cy="595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Trouble with the Church</a:t>
            </a:r>
            <a:endParaRPr lang="en-IN" sz="2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896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32510" y="612293"/>
            <a:ext cx="1166552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600" dirty="0">
                <a:solidFill>
                  <a:srgbClr val="C00000"/>
                </a:solidFill>
                <a:latin typeface="Comic Sans MS" panose="030F0702030302020204" pitchFamily="66" charset="0"/>
              </a:rPr>
              <a:t>Education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dirty="0" smtClean="0">
                <a:latin typeface="Comic Sans MS" panose="030F0702030302020204" pitchFamily="66" charset="0"/>
              </a:rPr>
              <a:t> he </a:t>
            </a:r>
            <a:r>
              <a:rPr lang="en-IN" sz="3200" dirty="0">
                <a:latin typeface="Comic Sans MS" panose="030F0702030302020204" pitchFamily="66" charset="0"/>
              </a:rPr>
              <a:t>studied </a:t>
            </a:r>
            <a:r>
              <a:rPr lang="en-IN" sz="3200" u="sng" dirty="0">
                <a:latin typeface="Comic Sans MS" panose="030F0702030302020204" pitchFamily="66" charset="0"/>
              </a:rPr>
              <a:t>Astronomy and Astrology </a:t>
            </a:r>
            <a:r>
              <a:rPr lang="en-IN" sz="3200" dirty="0">
                <a:latin typeface="Comic Sans MS" panose="030F0702030302020204" pitchFamily="66" charset="0"/>
              </a:rPr>
              <a:t>at </a:t>
            </a:r>
            <a:r>
              <a:rPr lang="en-IN" sz="3200" u="sng" dirty="0">
                <a:latin typeface="Comic Sans MS" panose="030F0702030302020204" pitchFamily="66" charset="0"/>
              </a:rPr>
              <a:t>University of Cracow</a:t>
            </a:r>
            <a:r>
              <a:rPr lang="en-IN" sz="3200" dirty="0">
                <a:latin typeface="Comic Sans MS" panose="030F0702030302020204" pitchFamily="66" charset="0"/>
              </a:rPr>
              <a:t>, in Poland from 1491-94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dirty="0" smtClean="0">
                <a:latin typeface="Comic Sans MS" panose="030F0702030302020204" pitchFamily="66" charset="0"/>
              </a:rPr>
              <a:t> he </a:t>
            </a:r>
            <a:r>
              <a:rPr lang="en-IN" sz="3200" dirty="0">
                <a:latin typeface="Comic Sans MS" panose="030F0702030302020204" pitchFamily="66" charset="0"/>
              </a:rPr>
              <a:t>went to </a:t>
            </a:r>
            <a:r>
              <a:rPr lang="en-IN" sz="3200" u="sng" dirty="0" smtClean="0">
                <a:latin typeface="Comic Sans MS" panose="030F0702030302020204" pitchFamily="66" charset="0"/>
              </a:rPr>
              <a:t>Italy </a:t>
            </a:r>
            <a:r>
              <a:rPr lang="en-IN" sz="3200" u="sng" dirty="0">
                <a:latin typeface="Comic Sans MS" panose="030F0702030302020204" pitchFamily="66" charset="0"/>
              </a:rPr>
              <a:t>for Medical Studies </a:t>
            </a:r>
            <a:r>
              <a:rPr lang="en-IN" sz="3200" dirty="0">
                <a:latin typeface="Comic Sans MS" panose="030F0702030302020204" pitchFamily="66" charset="0"/>
              </a:rPr>
              <a:t>in 1501 -03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dirty="0" smtClean="0">
                <a:latin typeface="Comic Sans MS" panose="030F0702030302020204" pitchFamily="66" charset="0"/>
              </a:rPr>
              <a:t> he received </a:t>
            </a:r>
            <a:r>
              <a:rPr lang="en-IN" sz="3200" u="sng" dirty="0" smtClean="0">
                <a:latin typeface="Comic Sans MS" panose="030F0702030302020204" pitchFamily="66" charset="0"/>
              </a:rPr>
              <a:t>Doctorate from </a:t>
            </a:r>
            <a:r>
              <a:rPr lang="en-IN" sz="3200" u="sng" dirty="0">
                <a:latin typeface="Comic Sans MS" panose="030F0702030302020204" pitchFamily="66" charset="0"/>
              </a:rPr>
              <a:t>University of Ferrara </a:t>
            </a:r>
            <a:r>
              <a:rPr lang="en-IN" sz="3200" dirty="0">
                <a:latin typeface="Comic Sans MS" panose="030F0702030302020204" pitchFamily="66" charset="0"/>
              </a:rPr>
              <a:t>in </a:t>
            </a:r>
            <a:r>
              <a:rPr lang="en-IN" sz="3200" u="sng" dirty="0">
                <a:latin typeface="Comic Sans MS" panose="030F0702030302020204" pitchFamily="66" charset="0"/>
              </a:rPr>
              <a:t>Italy </a:t>
            </a:r>
            <a:r>
              <a:rPr lang="en-IN" sz="3200" dirty="0">
                <a:latin typeface="Comic Sans MS" panose="030F0702030302020204" pitchFamily="66" charset="0"/>
              </a:rPr>
              <a:t>in May 1503.</a:t>
            </a:r>
          </a:p>
          <a:p>
            <a:endParaRPr lang="en-IN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2032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02524" y="5201441"/>
            <a:ext cx="6359237" cy="12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2400" dirty="0" smtClean="0">
                <a:latin typeface="Comic Sans MS" panose="030F0702030302020204" pitchFamily="66" charset="0"/>
              </a:rPr>
              <a:t>In </a:t>
            </a:r>
            <a:r>
              <a:rPr lang="en-IN" sz="2400" dirty="0" smtClean="0"/>
              <a:t>1607 </a:t>
            </a:r>
            <a:r>
              <a:rPr lang="en-IN" sz="2400" dirty="0" smtClean="0">
                <a:latin typeface="Comic Sans MS" panose="030F0702030302020204" pitchFamily="66" charset="0"/>
              </a:rPr>
              <a:t>he invented Thermometer, consist </a:t>
            </a:r>
            <a:r>
              <a:rPr lang="en-IN" sz="2400" dirty="0">
                <a:latin typeface="Comic Sans MS" panose="030F0702030302020204" pitchFamily="66" charset="0"/>
              </a:rPr>
              <a:t>of gas inside of a glass bulb to move water in an attached tube</a:t>
            </a:r>
            <a:r>
              <a:rPr lang="en-IN" sz="2400" dirty="0" smtClean="0">
                <a:latin typeface="Comic Sans MS" panose="030F0702030302020204" pitchFamily="66" charset="0"/>
              </a:rPr>
              <a:t>.</a:t>
            </a:r>
            <a:endParaRPr lang="en-IN" sz="2400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84762" y="0"/>
            <a:ext cx="6096001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2800" b="1" dirty="0" smtClean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His Inventions </a:t>
            </a:r>
            <a:r>
              <a:rPr lang="en-IN" sz="2800" b="1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and Innovations</a:t>
            </a:r>
            <a:endParaRPr lang="en-IN" sz="2000" b="1" dirty="0">
              <a:solidFill>
                <a:srgbClr val="0070C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274" y="1362907"/>
            <a:ext cx="3666293" cy="366629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4587872" y="544720"/>
            <a:ext cx="2489785" cy="5282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Thermometer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165" y="1397539"/>
            <a:ext cx="3717781" cy="3717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4922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05746" y="136787"/>
            <a:ext cx="3782289" cy="78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Pendulum</a:t>
            </a:r>
            <a:endParaRPr lang="en-I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rrington" panose="04040505050A0202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6581" y="471055"/>
            <a:ext cx="3027570" cy="454135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384" y="1205346"/>
            <a:ext cx="5140887" cy="34406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1413164" y="4730585"/>
            <a:ext cx="9767455" cy="157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 1602 Invented Pendulum Clock</a:t>
            </a:r>
            <a:endParaRPr lang="en-IN" sz="20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IN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later created a new design for a pendulum clock in 1641 but </a:t>
            </a:r>
            <a:r>
              <a:rPr lang="en-IN" sz="28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he could not complete it. </a:t>
            </a:r>
            <a:endParaRPr lang="en-IN" sz="20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3269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65984" y="138546"/>
            <a:ext cx="39552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Telescope</a:t>
            </a:r>
            <a:endParaRPr lang="en-IN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rrington" panose="04040505050A02020702" pitchFamily="8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3420" y="1175266"/>
            <a:ext cx="5770180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IN" sz="2700" dirty="0">
                <a:solidFill>
                  <a:srgbClr val="002060"/>
                </a:solidFill>
                <a:latin typeface="Comic Sans MS" panose="030F0702030302020204" pitchFamily="66" charset="0"/>
              </a:rPr>
              <a:t>Though </a:t>
            </a:r>
            <a:r>
              <a:rPr lang="en-IN" sz="27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Galielo</a:t>
            </a:r>
            <a:r>
              <a:rPr lang="en-IN" sz="2700" dirty="0">
                <a:solidFill>
                  <a:srgbClr val="002060"/>
                </a:solidFill>
                <a:latin typeface="Comic Sans MS" panose="030F0702030302020204" pitchFamily="66" charset="0"/>
              </a:rPr>
              <a:t> did not invent the telescope, (Dutch opticians Hans </a:t>
            </a:r>
            <a:r>
              <a:rPr lang="en-IN" sz="27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Lipperhey</a:t>
            </a:r>
            <a:r>
              <a:rPr lang="en-IN" sz="2700" dirty="0">
                <a:solidFill>
                  <a:srgbClr val="002060"/>
                </a:solidFill>
                <a:latin typeface="Comic Sans MS" panose="030F0702030302020204" pitchFamily="66" charset="0"/>
              </a:rPr>
              <a:t> invented it), but he improved upon it.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IN" sz="2700" dirty="0">
                <a:solidFill>
                  <a:srgbClr val="002060"/>
                </a:solidFill>
                <a:latin typeface="Comic Sans MS" panose="030F0702030302020204" pitchFamily="66" charset="0"/>
              </a:rPr>
              <a:t>But in 1609 he constructed his own telescope with 9 pixel power </a:t>
            </a:r>
            <a:r>
              <a:rPr lang="en-IN" sz="27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and later he </a:t>
            </a:r>
            <a:r>
              <a:rPr lang="en-IN" sz="2700" dirty="0">
                <a:solidFill>
                  <a:srgbClr val="002060"/>
                </a:solidFill>
                <a:latin typeface="Comic Sans MS" panose="030F0702030302020204" pitchFamily="66" charset="0"/>
              </a:rPr>
              <a:t>improve it to 32 pixel power.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IN" sz="2700" dirty="0">
                <a:solidFill>
                  <a:srgbClr val="002060"/>
                </a:solidFill>
                <a:latin typeface="Comic Sans MS" panose="030F0702030302020204" pitchFamily="66" charset="0"/>
              </a:rPr>
              <a:t>With the help of his telescope he discovered many new stars.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IN" sz="2700" dirty="0">
                <a:solidFill>
                  <a:srgbClr val="002060"/>
                </a:solidFill>
                <a:latin typeface="Comic Sans MS" panose="030F0702030302020204" pitchFamily="66" charset="0"/>
              </a:rPr>
              <a:t>Four Jupiter’s satellites and Milky way which consisted of a large number of stars.</a:t>
            </a:r>
            <a:endParaRPr lang="en-IN" sz="2700" dirty="0">
              <a:solidFill>
                <a:srgbClr val="00206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854" y="1454729"/>
            <a:ext cx="5841877" cy="4622586"/>
          </a:xfrm>
          <a:prstGeom prst="rect">
            <a:avLst/>
          </a:prstGeom>
          <a:ln w="38100" cap="sq">
            <a:solidFill>
              <a:srgbClr val="C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593211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05581" y="439423"/>
            <a:ext cx="2416347" cy="768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rington" panose="04040505050A0202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Compass</a:t>
            </a:r>
          </a:p>
        </p:txBody>
      </p:sp>
      <p:sp>
        <p:nvSpPr>
          <p:cNvPr id="3" name="Rectangle 2"/>
          <p:cNvSpPr/>
          <p:nvPr/>
        </p:nvSpPr>
        <p:spPr>
          <a:xfrm>
            <a:off x="429491" y="1554264"/>
            <a:ext cx="673330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in 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1596 he built compass used for aiming cannonballs</a:t>
            </a: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invented 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and improved a Geometric and Military Compass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it 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was adopted for civilian use in land </a:t>
            </a: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surveying.</a:t>
            </a:r>
            <a:endParaRPr lang="en-IN" sz="36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52309"/>
            <a:ext cx="4621572" cy="5974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214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445993"/>
            <a:ext cx="11526982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600" b="1" dirty="0">
                <a:solidFill>
                  <a:srgbClr val="C00000"/>
                </a:solidFill>
                <a:latin typeface="Comic Sans MS" panose="030F0702030302020204" pitchFamily="66" charset="0"/>
              </a:rPr>
              <a:t>Contribution to </a:t>
            </a:r>
            <a:r>
              <a:rPr lang="en-IN" sz="36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Astronomy</a:t>
            </a:r>
          </a:p>
          <a:p>
            <a:endParaRPr lang="en-IN" sz="36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IN" sz="3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During </a:t>
            </a:r>
            <a:r>
              <a:rPr lang="en-IN" sz="3300" dirty="0">
                <a:solidFill>
                  <a:srgbClr val="002060"/>
                </a:solidFill>
                <a:latin typeface="Comic Sans MS" panose="030F0702030302020204" pitchFamily="66" charset="0"/>
              </a:rPr>
              <a:t>his period Aristotle's ideas of the </a:t>
            </a:r>
            <a:r>
              <a:rPr lang="en-IN" sz="33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Geocentric theory </a:t>
            </a:r>
            <a:r>
              <a:rPr lang="en-IN" sz="3300" dirty="0">
                <a:solidFill>
                  <a:srgbClr val="002060"/>
                </a:solidFill>
                <a:latin typeface="Comic Sans MS" panose="030F0702030302020204" pitchFamily="66" charset="0"/>
              </a:rPr>
              <a:t>followed by the </a:t>
            </a:r>
            <a:r>
              <a:rPr lang="en-IN" sz="3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Greek astronomers</a:t>
            </a:r>
            <a:r>
              <a:rPr lang="en-IN" sz="33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IN" sz="3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between </a:t>
            </a:r>
            <a:r>
              <a:rPr lang="en-IN" sz="3300" dirty="0">
                <a:solidFill>
                  <a:srgbClr val="002060"/>
                </a:solidFill>
                <a:latin typeface="Comic Sans MS" panose="030F0702030302020204" pitchFamily="66" charset="0"/>
              </a:rPr>
              <a:t>1510 -1514 he wrote on essay where he introduced his new idea of Heliocentric Theory.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IN" sz="3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Pythagoras </a:t>
            </a:r>
            <a:r>
              <a:rPr lang="en-IN" sz="3300" dirty="0">
                <a:solidFill>
                  <a:srgbClr val="002060"/>
                </a:solidFill>
                <a:latin typeface="Comic Sans MS" panose="030F0702030302020204" pitchFamily="66" charset="0"/>
              </a:rPr>
              <a:t>and Copernicus supported the theory of Heliocentric Theory or Sun centred theory</a:t>
            </a:r>
            <a:r>
              <a:rPr lang="en-IN" sz="3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Initially 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his theory of Heliocentric was not </a:t>
            </a: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accepted 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but later it was followed and </a:t>
            </a: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recognized.</a:t>
            </a:r>
            <a:endParaRPr lang="en-IN" sz="36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endParaRPr lang="en-IN" sz="33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038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90" y="124691"/>
            <a:ext cx="11928765" cy="6733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426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399" y="183215"/>
            <a:ext cx="11679382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600" b="1" dirty="0">
                <a:solidFill>
                  <a:srgbClr val="C00000"/>
                </a:solidFill>
                <a:latin typeface="Comic Sans MS" panose="030F0702030302020204" pitchFamily="66" charset="0"/>
              </a:rPr>
              <a:t>His major work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400" dirty="0">
                <a:solidFill>
                  <a:srgbClr val="002060"/>
                </a:solidFill>
                <a:latin typeface="Comic Sans MS" panose="030F0702030302020204" pitchFamily="66" charset="0"/>
              </a:rPr>
              <a:t> 1. </a:t>
            </a:r>
            <a:r>
              <a:rPr lang="en-IN" sz="3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“</a:t>
            </a:r>
            <a:r>
              <a:rPr lang="en-IN" sz="3400" i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Commentariolus</a:t>
            </a:r>
            <a:r>
              <a:rPr lang="en-IN" sz="3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” </a:t>
            </a:r>
            <a:r>
              <a:rPr lang="en-IN" sz="3400" dirty="0">
                <a:solidFill>
                  <a:srgbClr val="002060"/>
                </a:solidFill>
                <a:latin typeface="Comic Sans MS" panose="030F0702030302020204" pitchFamily="66" charset="0"/>
              </a:rPr>
              <a:t>(Little Commentary) in 1514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400" dirty="0">
                <a:solidFill>
                  <a:srgbClr val="002060"/>
                </a:solidFill>
                <a:latin typeface="Comic Sans MS" panose="030F0702030302020204" pitchFamily="66" charset="0"/>
              </a:rPr>
              <a:t> 2.  </a:t>
            </a:r>
            <a:r>
              <a:rPr lang="en-IN" sz="3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“</a:t>
            </a:r>
            <a:r>
              <a:rPr lang="en-IN" sz="3400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On </a:t>
            </a:r>
            <a:r>
              <a:rPr lang="en-IN" sz="3400" i="1" dirty="0">
                <a:solidFill>
                  <a:srgbClr val="002060"/>
                </a:solidFill>
                <a:latin typeface="Comic Sans MS" panose="030F0702030302020204" pitchFamily="66" charset="0"/>
              </a:rPr>
              <a:t>the Revolutions of Heavenly </a:t>
            </a:r>
            <a:r>
              <a:rPr lang="en-IN" sz="3400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Spheres”. </a:t>
            </a:r>
            <a:r>
              <a:rPr lang="en-IN" sz="3400" dirty="0">
                <a:solidFill>
                  <a:srgbClr val="002060"/>
                </a:solidFill>
                <a:latin typeface="Comic Sans MS" panose="030F0702030302020204" pitchFamily="66" charset="0"/>
              </a:rPr>
              <a:t>it was the enlarged versions of little </a:t>
            </a:r>
            <a:r>
              <a:rPr lang="en-IN" sz="3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commentary.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It was published after his death.</a:t>
            </a:r>
            <a:endParaRPr lang="en-IN" sz="34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it </a:t>
            </a:r>
            <a:r>
              <a:rPr lang="en-IN" sz="3400" dirty="0">
                <a:solidFill>
                  <a:srgbClr val="002060"/>
                </a:solidFill>
                <a:latin typeface="Comic Sans MS" panose="030F0702030302020204" pitchFamily="66" charset="0"/>
              </a:rPr>
              <a:t>consists of six divisions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IN" sz="34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i</a:t>
            </a:r>
            <a:r>
              <a:rPr lang="en-IN" sz="3400" dirty="0">
                <a:solidFill>
                  <a:srgbClr val="002060"/>
                </a:solidFill>
                <a:latin typeface="Comic Sans MS" panose="030F0702030302020204" pitchFamily="66" charset="0"/>
              </a:rPr>
              <a:t>. Trigonometry and </a:t>
            </a:r>
            <a:r>
              <a:rPr lang="en-IN" sz="3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catalogue </a:t>
            </a:r>
            <a:r>
              <a:rPr lang="en-IN" sz="3400" dirty="0">
                <a:solidFill>
                  <a:srgbClr val="002060"/>
                </a:solidFill>
                <a:latin typeface="Comic Sans MS" panose="030F0702030302020204" pitchFamily="66" charset="0"/>
              </a:rPr>
              <a:t>of </a:t>
            </a:r>
            <a:r>
              <a:rPr lang="en-IN" sz="3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stars (777 nos.)</a:t>
            </a:r>
            <a:endParaRPr lang="en-IN" sz="34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ii.  </a:t>
            </a:r>
            <a:r>
              <a:rPr lang="en-IN" sz="3400" dirty="0">
                <a:solidFill>
                  <a:srgbClr val="002060"/>
                </a:solidFill>
                <a:latin typeface="Comic Sans MS" panose="030F0702030302020204" pitchFamily="66" charset="0"/>
              </a:rPr>
              <a:t>about eclipses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iii. motions </a:t>
            </a:r>
            <a:r>
              <a:rPr lang="en-IN" sz="3400" dirty="0">
                <a:solidFill>
                  <a:srgbClr val="002060"/>
                </a:solidFill>
                <a:latin typeface="Comic Sans MS" panose="030F0702030302020204" pitchFamily="66" charset="0"/>
              </a:rPr>
              <a:t>of sun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iv. movement </a:t>
            </a:r>
            <a:r>
              <a:rPr lang="en-IN" sz="3400" dirty="0">
                <a:solidFill>
                  <a:srgbClr val="002060"/>
                </a:solidFill>
                <a:latin typeface="Comic Sans MS" panose="030F0702030302020204" pitchFamily="66" charset="0"/>
              </a:rPr>
              <a:t>of moon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v </a:t>
            </a:r>
            <a:r>
              <a:rPr lang="en-IN" sz="3400" dirty="0">
                <a:solidFill>
                  <a:srgbClr val="002060"/>
                </a:solidFill>
                <a:latin typeface="Comic Sans MS" panose="030F0702030302020204" pitchFamily="66" charset="0"/>
              </a:rPr>
              <a:t>and vi deals about planets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Roman </a:t>
            </a:r>
            <a:r>
              <a:rPr lang="en-IN" sz="3400" dirty="0">
                <a:solidFill>
                  <a:srgbClr val="002060"/>
                </a:solidFill>
                <a:latin typeface="Comic Sans MS" panose="030F0702030302020204" pitchFamily="66" charset="0"/>
              </a:rPr>
              <a:t>Catholic banned this book till </a:t>
            </a:r>
            <a:r>
              <a:rPr lang="en-IN" sz="3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1758</a:t>
            </a:r>
            <a:endParaRPr lang="en-IN" sz="3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791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9628" y="232494"/>
            <a:ext cx="1190521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Clr>
                <a:srgbClr val="FF0066"/>
              </a:buClr>
              <a:buSzPct val="75000"/>
              <a:buFont typeface="Wingdings" panose="05000000000000000000" pitchFamily="2" charset="2"/>
              <a:buChar char="Ø"/>
            </a:pP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he 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argued, all the planets revolved around the Sun, therefore the </a:t>
            </a:r>
            <a:r>
              <a:rPr lang="en-IN" sz="36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Sun is the centre of the Solar System.</a:t>
            </a:r>
          </a:p>
          <a:p>
            <a:pPr marL="571500" indent="-571500">
              <a:buClr>
                <a:srgbClr val="FF0066"/>
              </a:buClr>
              <a:buSzPct val="75000"/>
              <a:buFont typeface="Wingdings" panose="05000000000000000000" pitchFamily="2" charset="2"/>
              <a:buChar char="Ø"/>
            </a:pP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argued Earth is </a:t>
            </a:r>
            <a:r>
              <a:rPr lang="en-IN" sz="3600" u="sng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not centre of </a:t>
            </a:r>
            <a:r>
              <a:rPr lang="en-IN" sz="36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the universe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  <a:p>
            <a:pPr marL="571500" indent="-571500">
              <a:buClr>
                <a:srgbClr val="FF0066"/>
              </a:buClr>
              <a:buSzPct val="75000"/>
              <a:buFont typeface="Wingdings" panose="05000000000000000000" pitchFamily="2" charset="2"/>
              <a:buChar char="Ø"/>
            </a:pP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he 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discovered that </a:t>
            </a: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Earth 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moves in two ways</a:t>
            </a:r>
          </a:p>
          <a:p>
            <a:pPr marL="571500" indent="-571500">
              <a:buClr>
                <a:srgbClr val="FF0066"/>
              </a:buClr>
              <a:buSzPct val="75000"/>
              <a:buFont typeface="Wingdings" panose="05000000000000000000" pitchFamily="2" charset="2"/>
              <a:buChar char="Ø"/>
            </a:pP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1</a:t>
            </a: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 </a:t>
            </a:r>
            <a:r>
              <a:rPr lang="en-IN" sz="36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it rotates on an own axis (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period - 1 day)</a:t>
            </a:r>
          </a:p>
          <a:p>
            <a:pPr marL="571500" indent="-571500">
              <a:buClr>
                <a:srgbClr val="FF0066"/>
              </a:buClr>
              <a:buSzPct val="75000"/>
              <a:buFont typeface="Wingdings" panose="05000000000000000000" pitchFamily="2" charset="2"/>
              <a:buChar char="Ø"/>
            </a:pP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2</a:t>
            </a: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 </a:t>
            </a:r>
            <a:r>
              <a:rPr lang="en-IN" sz="36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it </a:t>
            </a:r>
            <a:r>
              <a:rPr lang="en-IN" sz="3600" u="sng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revolves </a:t>
            </a:r>
            <a:r>
              <a:rPr lang="en-IN" sz="36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(orbit) around the Sun 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(period 1 year)</a:t>
            </a:r>
          </a:p>
          <a:p>
            <a:pPr marL="571500" indent="-571500">
              <a:buClr>
                <a:srgbClr val="FF0066"/>
              </a:buClr>
              <a:buSzPct val="75000"/>
              <a:buFont typeface="Wingdings" panose="05000000000000000000" pitchFamily="2" charset="2"/>
              <a:buChar char="Ø"/>
            </a:pP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he 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discovered the </a:t>
            </a:r>
            <a:r>
              <a:rPr lang="en-IN" sz="36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ideas of gravity 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(15th c. itself) before Newton who </a:t>
            </a: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discovered during the 16th 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C</a:t>
            </a: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  <a:p>
            <a:pPr marL="571500" indent="-571500">
              <a:buClr>
                <a:srgbClr val="FF0066"/>
              </a:buClr>
              <a:buSzPct val="75000"/>
              <a:buFont typeface="Wingdings" panose="05000000000000000000" pitchFamily="2" charset="2"/>
              <a:buChar char="Ø"/>
            </a:pP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died on 24th may 1543 at </a:t>
            </a:r>
            <a:r>
              <a:rPr lang="en-IN" sz="36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Frombork</a:t>
            </a:r>
            <a:r>
              <a:rPr lang="en-IN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 in Poland at the age of </a:t>
            </a:r>
            <a:r>
              <a:rPr lang="en-IN" sz="3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70</a:t>
            </a:r>
            <a:endParaRPr lang="en-IN" sz="36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67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791731" y="250789"/>
            <a:ext cx="457641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4400" b="1" dirty="0" err="1" smtClean="0">
                <a:solidFill>
                  <a:srgbClr val="00B0F0"/>
                </a:solidFill>
                <a:latin typeface="Colonna MT" panose="04020805060202030203" pitchFamily="82" charset="0"/>
              </a:rPr>
              <a:t>Tycho</a:t>
            </a:r>
            <a:r>
              <a:rPr lang="en-US" altLang="en-US" sz="4400" b="1" dirty="0" smtClean="0">
                <a:solidFill>
                  <a:srgbClr val="00B0F0"/>
                </a:solidFill>
                <a:latin typeface="Colonna MT" panose="04020805060202030203" pitchFamily="82" charset="0"/>
              </a:rPr>
              <a:t> Brahe</a:t>
            </a:r>
          </a:p>
          <a:p>
            <a:pPr algn="ctr"/>
            <a:r>
              <a:rPr lang="en-US" altLang="en-US" sz="3200" b="1" dirty="0" smtClean="0">
                <a:solidFill>
                  <a:srgbClr val="00B0F0"/>
                </a:solidFill>
                <a:latin typeface="Colonna MT" panose="04020805060202030203" pitchFamily="82" charset="0"/>
              </a:rPr>
              <a:t> (1546 – 1601) </a:t>
            </a:r>
            <a:endParaRPr lang="en-IN" sz="3200" b="1" dirty="0">
              <a:solidFill>
                <a:srgbClr val="00B0F0"/>
              </a:solidFill>
              <a:latin typeface="Colonna MT" panose="04020805060202030203" pitchFamily="8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1574228"/>
            <a:ext cx="793865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IN" sz="3200" dirty="0">
                <a:solidFill>
                  <a:srgbClr val="002060"/>
                </a:solidFill>
                <a:latin typeface="Comic Sans MS" panose="030F0702030302020204" pitchFamily="66" charset="0"/>
              </a:rPr>
              <a:t>Prominent </a:t>
            </a:r>
            <a:r>
              <a:rPr lang="en-IN" sz="32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Danish </a:t>
            </a:r>
            <a:r>
              <a:rPr lang="en-IN" sz="3200" u="sng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Astronomer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IN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16th </a:t>
            </a:r>
            <a:r>
              <a:rPr lang="en-IN" sz="3200" dirty="0">
                <a:solidFill>
                  <a:srgbClr val="002060"/>
                </a:solidFill>
                <a:latin typeface="Comic Sans MS" panose="030F0702030302020204" pitchFamily="66" charset="0"/>
              </a:rPr>
              <a:t>century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IN" sz="3200" dirty="0">
                <a:solidFill>
                  <a:srgbClr val="002060"/>
                </a:solidFill>
                <a:latin typeface="Comic Sans MS" panose="030F0702030302020204" pitchFamily="66" charset="0"/>
              </a:rPr>
              <a:t>He made a huge number of </a:t>
            </a:r>
            <a:r>
              <a:rPr lang="en-IN" sz="32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observations of the Stars and planets </a:t>
            </a:r>
            <a:r>
              <a:rPr lang="en-IN" sz="3200" dirty="0">
                <a:solidFill>
                  <a:srgbClr val="002060"/>
                </a:solidFill>
                <a:latin typeface="Comic Sans MS" panose="030F0702030302020204" pitchFamily="66" charset="0"/>
              </a:rPr>
              <a:t>without support of a </a:t>
            </a:r>
            <a:r>
              <a:rPr lang="en-IN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telescope,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IN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he </a:t>
            </a:r>
            <a:r>
              <a:rPr lang="en-IN" sz="3200" dirty="0">
                <a:solidFill>
                  <a:srgbClr val="002060"/>
                </a:solidFill>
                <a:latin typeface="Comic Sans MS" panose="030F0702030302020204" pitchFamily="66" charset="0"/>
              </a:rPr>
              <a:t>was very </a:t>
            </a:r>
            <a:r>
              <a:rPr lang="en-IN" sz="3200" u="sng" dirty="0">
                <a:solidFill>
                  <a:srgbClr val="002060"/>
                </a:solidFill>
                <a:latin typeface="Comic Sans MS" panose="030F0702030302020204" pitchFamily="66" charset="0"/>
              </a:rPr>
              <a:t>accurate in his measurements</a:t>
            </a:r>
            <a:r>
              <a:rPr lang="en-IN" sz="32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IN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8145" y="756314"/>
            <a:ext cx="3519055" cy="5225264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  <p:extLst>
      <p:ext uri="{BB962C8B-B14F-4D97-AF65-F5344CB8AC3E}">
        <p14:creationId xmlns:p14="http://schemas.microsoft.com/office/powerpoint/2010/main" val="40848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6255" y="262806"/>
            <a:ext cx="11914909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30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Early Life: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en-US" sz="3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Born December 14, 1546 at </a:t>
            </a:r>
            <a:r>
              <a:rPr lang="en-US" altLang="en-US" sz="33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Knud</a:t>
            </a:r>
            <a:r>
              <a:rPr lang="en-US" altLang="en-US" sz="3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 sz="33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Strup</a:t>
            </a:r>
            <a:r>
              <a:rPr lang="en-US" altLang="en-US" sz="3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in </a:t>
            </a:r>
            <a:r>
              <a:rPr lang="en-US" altLang="en-US" sz="33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Skane</a:t>
            </a:r>
            <a:r>
              <a:rPr lang="en-US" altLang="en-US" sz="3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, Denmark.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en-US" sz="3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Son of Otto Brahe and </a:t>
            </a:r>
            <a:r>
              <a:rPr lang="en-US" altLang="en-US" sz="33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Beate</a:t>
            </a:r>
            <a:r>
              <a:rPr lang="en-US" altLang="en-US" sz="3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 sz="33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Bille</a:t>
            </a:r>
            <a:r>
              <a:rPr lang="en-US" altLang="en-US" sz="3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 Father was nobleman and governor in the Court of Denmark.</a:t>
            </a:r>
            <a:endParaRPr lang="en-US" altLang="en-US" sz="33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en-US" sz="3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Kidnapped by his uncle J</a:t>
            </a:r>
            <a:r>
              <a:rPr lang="en-US" altLang="en-US" sz="3300" dirty="0">
                <a:solidFill>
                  <a:srgbClr val="00206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o</a:t>
            </a:r>
            <a:r>
              <a:rPr lang="en-US" altLang="en-US" sz="3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rgen Brahe (Brother of Otto)</a:t>
            </a:r>
            <a:r>
              <a:rPr lang="en-IN" altLang="en-US" sz="3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IN" altLang="en-US" sz="3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According to one account, Otto and </a:t>
            </a:r>
            <a:r>
              <a:rPr lang="en-IN" altLang="en-US" sz="33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Beate</a:t>
            </a:r>
            <a:r>
              <a:rPr lang="en-IN" altLang="en-US" sz="3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promised Jorgen their first son, but changed their minds.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en-US" sz="3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J</a:t>
            </a:r>
            <a:r>
              <a:rPr lang="en-US" altLang="en-US" sz="3300" dirty="0">
                <a:solidFill>
                  <a:srgbClr val="00206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o</a:t>
            </a:r>
            <a:r>
              <a:rPr lang="en-US" altLang="en-US" sz="3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rgen kidnapped </a:t>
            </a:r>
            <a:r>
              <a:rPr lang="en-US" altLang="en-US" sz="33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Tycho</a:t>
            </a:r>
            <a:r>
              <a:rPr lang="en-US" altLang="en-US" sz="3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after 1 year, while </a:t>
            </a:r>
            <a:r>
              <a:rPr lang="en-US" altLang="en-US" sz="33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Beate</a:t>
            </a:r>
            <a:r>
              <a:rPr lang="en-US" altLang="en-US" sz="3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was pregnant with their second.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en-US" sz="3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In all of the accounts, Uncle J</a:t>
            </a:r>
            <a:r>
              <a:rPr lang="en-US" altLang="en-US" sz="3300" dirty="0">
                <a:solidFill>
                  <a:srgbClr val="00206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o</a:t>
            </a:r>
            <a:r>
              <a:rPr lang="en-US" altLang="en-US" sz="3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rgen illegally took </a:t>
            </a:r>
            <a:r>
              <a:rPr lang="en-US" altLang="en-US" sz="33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Tycho</a:t>
            </a:r>
            <a:r>
              <a:rPr lang="en-US" altLang="en-US" sz="33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endParaRPr lang="en-IN" sz="33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638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5776" y="279921"/>
            <a:ext cx="1192876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Contribution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IN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He </a:t>
            </a:r>
            <a:r>
              <a:rPr lang="en-IN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studied about Stars and published a book called </a:t>
            </a:r>
            <a:r>
              <a:rPr lang="en-IN" sz="2800" i="1" u="sng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'De </a:t>
            </a:r>
            <a:r>
              <a:rPr lang="en-IN" sz="2800" i="1" u="sng" dirty="0">
                <a:solidFill>
                  <a:srgbClr val="002060"/>
                </a:solidFill>
                <a:latin typeface="Comic Sans MS" panose="030F0702030302020204" pitchFamily="66" charset="0"/>
              </a:rPr>
              <a:t>Nova Stella'</a:t>
            </a:r>
            <a:r>
              <a:rPr lang="en-IN" sz="2800" i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IN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(</a:t>
            </a:r>
            <a:r>
              <a:rPr lang="en-IN" sz="2800" i="1" dirty="0">
                <a:solidFill>
                  <a:srgbClr val="002060"/>
                </a:solidFill>
                <a:latin typeface="Comic Sans MS" panose="030F0702030302020204" pitchFamily="66" charset="0"/>
              </a:rPr>
              <a:t>On the New Star</a:t>
            </a:r>
            <a:r>
              <a:rPr lang="en-IN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) in 1573.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IN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He proved </a:t>
            </a:r>
            <a:r>
              <a:rPr lang="en-IN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that stars were beyond the moon</a:t>
            </a:r>
            <a:r>
              <a:rPr lang="en-IN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IN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Earth </a:t>
            </a:r>
            <a:r>
              <a:rPr lang="en-IN" sz="2800" u="sng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stationary </a:t>
            </a:r>
            <a:r>
              <a:rPr lang="en-IN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and Planets </a:t>
            </a:r>
            <a:r>
              <a:rPr lang="en-IN" sz="2800" u="sng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rotates </a:t>
            </a:r>
            <a:r>
              <a:rPr lang="en-IN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around Sun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IN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More then 20 years </a:t>
            </a:r>
            <a:r>
              <a:rPr lang="en-IN" sz="2800" u="sng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he worked at </a:t>
            </a:r>
            <a:r>
              <a:rPr lang="en-IN" sz="2800" u="sng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Uraniborg</a:t>
            </a:r>
            <a:r>
              <a:rPr lang="en-IN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, as </a:t>
            </a:r>
            <a:r>
              <a:rPr lang="en-IN" sz="2800" u="sng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collecting observations of the positions and motions of the planets and the stars</a:t>
            </a:r>
            <a:r>
              <a:rPr lang="en-IN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IN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in </a:t>
            </a:r>
            <a:r>
              <a:rPr lang="en-IN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1597 series of disputes with the inhabitants of the island he was forced to leave </a:t>
            </a:r>
            <a:r>
              <a:rPr lang="en-IN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from </a:t>
            </a:r>
            <a:r>
              <a:rPr lang="en-IN" sz="28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Uraniburg</a:t>
            </a:r>
            <a:r>
              <a:rPr lang="en-IN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IN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then he moved towards </a:t>
            </a:r>
            <a:r>
              <a:rPr lang="en-IN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Prague </a:t>
            </a:r>
            <a:r>
              <a:rPr lang="en-IN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and finally settled the island </a:t>
            </a:r>
            <a:r>
              <a:rPr lang="en-IN" sz="28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Ven</a:t>
            </a:r>
            <a:r>
              <a:rPr lang="en-IN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in Sweden </a:t>
            </a:r>
            <a:r>
              <a:rPr lang="en-IN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in 1599</a:t>
            </a:r>
            <a:r>
              <a:rPr lang="en-IN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IN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On 24</a:t>
            </a:r>
            <a:r>
              <a:rPr lang="en-IN" sz="2800" baseline="30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th</a:t>
            </a:r>
            <a:r>
              <a:rPr lang="en-IN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October 1601 he passed.</a:t>
            </a:r>
            <a:endParaRPr lang="en-IN" sz="28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875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</TotalTime>
  <Words>1448</Words>
  <Application>Microsoft Office PowerPoint</Application>
  <PresentationFormat>Widescreen</PresentationFormat>
  <Paragraphs>133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Arial</vt:lpstr>
      <vt:lpstr>Book Antiqua</vt:lpstr>
      <vt:lpstr>Calibri</vt:lpstr>
      <vt:lpstr>Calibri Light</vt:lpstr>
      <vt:lpstr>Colonna MT</vt:lpstr>
      <vt:lpstr>Comic Sans MS</vt:lpstr>
      <vt:lpstr>Harrington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SMJishnu</dc:creator>
  <cp:lastModifiedBy>SMJishnu</cp:lastModifiedBy>
  <cp:revision>130</cp:revision>
  <dcterms:created xsi:type="dcterms:W3CDTF">2018-08-12T04:09:35Z</dcterms:created>
  <dcterms:modified xsi:type="dcterms:W3CDTF">2018-08-14T11:14:23Z</dcterms:modified>
</cp:coreProperties>
</file>